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058400" cx="7772400"/>
  <p:notesSz cx="6858000" cy="9144000"/>
  <p:embeddedFontLst>
    <p:embeddedFont>
      <p:font typeface="Amatic SC"/>
      <p:regular r:id="rId6"/>
      <p:bold r:id="rId7"/>
    </p:embeddedFont>
    <p:embeddedFont>
      <p:font typeface="Source Code Pro"/>
      <p:regular r:id="rId8"/>
      <p:bold r:id="rId9"/>
      <p:italic r:id="rId10"/>
      <p:boldItalic r:id="rId11"/>
    </p:embeddedFont>
    <p:embeddedFont>
      <p:font typeface="EB Garamond"/>
      <p:regular r:id="rId12"/>
      <p:bold r:id="rId13"/>
      <p:italic r:id="rId14"/>
      <p:boldItalic r:id="rId15"/>
    </p:embeddedFont>
    <p:embeddedFont>
      <p:font typeface="Alegreya"/>
      <p:regular r:id="rId16"/>
      <p:bold r:id="rId17"/>
      <p:italic r:id="rId18"/>
      <p:boldItalic r:id="rId19"/>
    </p:embeddedFont>
    <p:embeddedFont>
      <p:font typeface="Special Elit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ecialElite-regular.fntdata"/><Relationship Id="rId11" Type="http://schemas.openxmlformats.org/officeDocument/2006/relationships/font" Target="fonts/SourceCodePro-boldItalic.fntdata"/><Relationship Id="rId10" Type="http://schemas.openxmlformats.org/officeDocument/2006/relationships/font" Target="fonts/SourceCodePro-italic.fntdata"/><Relationship Id="rId13" Type="http://schemas.openxmlformats.org/officeDocument/2006/relationships/font" Target="fonts/EBGaramond-bold.fntdata"/><Relationship Id="rId12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SourceCodePro-bold.fntdata"/><Relationship Id="rId15" Type="http://schemas.openxmlformats.org/officeDocument/2006/relationships/font" Target="fonts/EBGaramond-boldItalic.fntdata"/><Relationship Id="rId14" Type="http://schemas.openxmlformats.org/officeDocument/2006/relationships/font" Target="fonts/EBGaramond-italic.fntdata"/><Relationship Id="rId17" Type="http://schemas.openxmlformats.org/officeDocument/2006/relationships/font" Target="fonts/Alegreya-bold.fntdata"/><Relationship Id="rId16" Type="http://schemas.openxmlformats.org/officeDocument/2006/relationships/font" Target="fonts/Alegreya-regular.fntdata"/><Relationship Id="rId5" Type="http://schemas.openxmlformats.org/officeDocument/2006/relationships/slide" Target="slides/slide1.xml"/><Relationship Id="rId19" Type="http://schemas.openxmlformats.org/officeDocument/2006/relationships/font" Target="fonts/Alegreya-boldItalic.fntdata"/><Relationship Id="rId6" Type="http://schemas.openxmlformats.org/officeDocument/2006/relationships/font" Target="fonts/AmaticSC-regular.fntdata"/><Relationship Id="rId18" Type="http://schemas.openxmlformats.org/officeDocument/2006/relationships/font" Target="fonts/Alegreya-italic.fntdata"/><Relationship Id="rId7" Type="http://schemas.openxmlformats.org/officeDocument/2006/relationships/font" Target="fonts/AmaticSC-bold.fntdata"/><Relationship Id="rId8" Type="http://schemas.openxmlformats.org/officeDocument/2006/relationships/font" Target="fonts/SourceCodePr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772400" cy="67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64945" y="766871"/>
            <a:ext cx="7242600" cy="52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64945" y="7607893"/>
            <a:ext cx="7242600" cy="138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64945" y="2425427"/>
            <a:ext cx="7242600" cy="387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64945" y="6462378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382338" y="1569333"/>
            <a:ext cx="3007800" cy="6919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64945" y="572684"/>
            <a:ext cx="7242600" cy="15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64945" y="2402742"/>
            <a:ext cx="7242600" cy="6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64945" y="572684"/>
            <a:ext cx="7242600" cy="15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64945" y="2402742"/>
            <a:ext cx="3399900" cy="6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107540" y="2402742"/>
            <a:ext cx="3399900" cy="6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259080" y="604951"/>
            <a:ext cx="7257000" cy="14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16713" y="1029307"/>
            <a:ext cx="47760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886200" y="-49"/>
            <a:ext cx="3886200" cy="1005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4275224" y="8791200"/>
            <a:ext cx="3981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25675" y="2114738"/>
            <a:ext cx="3438300" cy="33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25675" y="5563991"/>
            <a:ext cx="3438300" cy="26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198575" y="1416213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71575" y="8273124"/>
            <a:ext cx="5099100" cy="117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572684"/>
            <a:ext cx="7242600" cy="15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402742"/>
            <a:ext cx="7242600" cy="6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445400" y="504825"/>
            <a:ext cx="4116000" cy="693900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700">
                <a:latin typeface="EB Garamond"/>
                <a:ea typeface="EB Garamond"/>
                <a:cs typeface="EB Garamond"/>
                <a:sym typeface="EB Garamond"/>
              </a:rPr>
              <a:t>Lemon Berry Muffins</a:t>
            </a:r>
            <a:endParaRPr b="0" sz="37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706100" y="5398850"/>
            <a:ext cx="33837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Ingredients</a:t>
            </a:r>
            <a:endParaRPr b="1" sz="15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2 eggs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½ cup (1 stick) unsalted butter, softened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1 cup granulated sugar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1 tablespoon pure vanilla extract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1 lemon, zested and juiced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½ cup sour cream or plain Greek yogurt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2 ¼ cups all-purpose flour, divided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1 tablespoon baking powder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½ teaspoon kosher salt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½ cup fresh strawberries, diced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½ cup fresh blueberries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1 cup fresh raspberries, halved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2 tablespoons sanding sugar or sugar-in-the-raw to top muffins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4387525" y="1559225"/>
            <a:ext cx="3076500" cy="8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Steps</a:t>
            </a:r>
            <a:endParaRPr b="1" sz="17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1.	Preheat oven to 375°F. Line a standard muffin pan/tin with paper liners (or spray well with non-stick spray).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2.	In the bowl of an electric mixer, cream together eggs, butter and sugar until light, white and fluffy (about 5 minutes). Scrape down the sides of the bowl. Add the vanilla, lemon zest and juice and yogurt  and beat again until well combined.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3.	In a medium-size bowl whisk together </a:t>
            </a:r>
            <a:r>
              <a:rPr b="1" lang="en" sz="16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2</a:t>
            </a: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 cups flour, salt, and baking powder.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4.	Gradually mix the dry ingredients into the wet ingredients being careful not to overmix.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5.	Toss the berries in the remaining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 ¼</a:t>
            </a: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 cup flour and fold them into the batter by hand.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6.	Scoop the batter into the muffin tin with a large cookie or ice cream scoop. Sprinkle tops with sanding sugar. Bake for 25 - 30 minutes or until the tops are golden brown and a toothpick comes out clean when inserted in the center.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7.	Let muffins cool for 10 minutes before removing them from the pan. These are best eaten the day of but will keep for a few days stored in an airtight container.</a:t>
            </a:r>
            <a:endParaRPr sz="1300">
              <a:solidFill>
                <a:schemeClr val="accen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16000"/>
              </a:spcAft>
              <a:buNone/>
            </a:pPr>
            <a:r>
              <a:t/>
            </a:r>
            <a:endParaRPr b="1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25500" y="1439525"/>
            <a:ext cx="3744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B Garamond"/>
                <a:ea typeface="EB Garamond"/>
                <a:cs typeface="EB Garamond"/>
                <a:sym typeface="EB Garamond"/>
              </a:rPr>
              <a:t>Makes 6 large bakery-style muffins </a:t>
            </a:r>
            <a:r>
              <a:rPr b="1" lang="en" sz="1200">
                <a:latin typeface="EB Garamond"/>
                <a:ea typeface="EB Garamond"/>
                <a:cs typeface="EB Garamond"/>
                <a:sym typeface="EB Garamond"/>
              </a:rPr>
              <a:t>(or 12 standard sized muffins)</a:t>
            </a:r>
            <a:endParaRPr b="1"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00" y="2172775"/>
            <a:ext cx="3495767" cy="322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